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9" r:id="rId3"/>
    <p:sldId id="260" r:id="rId4"/>
    <p:sldId id="257" r:id="rId5"/>
    <p:sldId id="258"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17"/>
    <p:restoredTop sz="94674"/>
  </p:normalViewPr>
  <p:slideViewPr>
    <p:cSldViewPr snapToGrid="0">
      <p:cViewPr varScale="1">
        <p:scale>
          <a:sx n="100" d="100"/>
          <a:sy n="100" d="100"/>
        </p:scale>
        <p:origin x="160"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CIADO RODRIGUEZ, JAVIER ALEJANDRO" userId="99c69099-2671-48a8-960c-05a040ef0d22" providerId="ADAL" clId="{CAD7A273-F47D-41D9-B552-0DF5AEB8FC40}"/>
    <pc:docChg chg="addSld modSld">
      <pc:chgData name="PRECIADO RODRIGUEZ, JAVIER ALEJANDRO" userId="99c69099-2671-48a8-960c-05a040ef0d22" providerId="ADAL" clId="{CAD7A273-F47D-41D9-B552-0DF5AEB8FC40}" dt="2019-11-13T15:32:17.646" v="72" actId="20577"/>
      <pc:docMkLst>
        <pc:docMk/>
      </pc:docMkLst>
      <pc:sldChg chg="modSp add">
        <pc:chgData name="PRECIADO RODRIGUEZ, JAVIER ALEJANDRO" userId="99c69099-2671-48a8-960c-05a040ef0d22" providerId="ADAL" clId="{CAD7A273-F47D-41D9-B552-0DF5AEB8FC40}" dt="2019-11-13T15:32:17.646" v="72" actId="20577"/>
        <pc:sldMkLst>
          <pc:docMk/>
          <pc:sldMk cId="3272149578" sldId="256"/>
        </pc:sldMkLst>
        <pc:spChg chg="mod">
          <ac:chgData name="PRECIADO RODRIGUEZ, JAVIER ALEJANDRO" userId="99c69099-2671-48a8-960c-05a040ef0d22" providerId="ADAL" clId="{CAD7A273-F47D-41D9-B552-0DF5AEB8FC40}" dt="2019-11-13T15:32:09.304" v="35" actId="20577"/>
          <ac:spMkLst>
            <pc:docMk/>
            <pc:sldMk cId="3272149578" sldId="256"/>
            <ac:spMk id="2" creationId="{663A7D59-159A-4240-A526-DB0EE9E099F2}"/>
          </ac:spMkLst>
        </pc:spChg>
        <pc:spChg chg="mod">
          <ac:chgData name="PRECIADO RODRIGUEZ, JAVIER ALEJANDRO" userId="99c69099-2671-48a8-960c-05a040ef0d22" providerId="ADAL" clId="{CAD7A273-F47D-41D9-B552-0DF5AEB8FC40}" dt="2019-11-13T15:32:17.646" v="72" actId="20577"/>
          <ac:spMkLst>
            <pc:docMk/>
            <pc:sldMk cId="3272149578" sldId="256"/>
            <ac:spMk id="3" creationId="{05AF9940-E138-41A5-8F81-B8ACF44EBF2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79BB44D-4C11-4A59-82C7-147068CCE46E}" type="datetimeFigureOut">
              <a:rPr lang="es-MX" smtClean="0"/>
              <a:t>15/11/19</a:t>
            </a:fld>
            <a:endParaRPr lang="es-MX"/>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270796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9BB44D-4C11-4A59-82C7-147068CCE46E}" type="datetimeFigureOut">
              <a:rPr lang="es-MX" smtClean="0"/>
              <a:t>15/11/19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402226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5" name="Footer Placeholder 4"/>
          <p:cNvSpPr>
            <a:spLocks noGrp="1"/>
          </p:cNvSpPr>
          <p:nvPr>
            <p:ph type="ftr" sz="quarter" idx="11"/>
          </p:nvPr>
        </p:nvSpPr>
        <p:spPr>
          <a:xfrm>
            <a:off x="804672" y="6227064"/>
            <a:ext cx="10588752" cy="320040"/>
          </a:xfrm>
        </p:spPr>
        <p:txBody>
          <a:body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400316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9BB44D-4C11-4A59-82C7-147068CCE46E}" type="datetimeFigureOut">
              <a:rPr lang="es-MX" smtClean="0"/>
              <a:t>15/11/19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408690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54059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6" name="Footer Placeholder 5"/>
          <p:cNvSpPr>
            <a:spLocks noGrp="1"/>
          </p:cNvSpPr>
          <p:nvPr>
            <p:ph type="ftr" sz="quarter" idx="11"/>
          </p:nvPr>
        </p:nvSpPr>
        <p:spPr>
          <a:xfrm>
            <a:off x="804672" y="6227064"/>
            <a:ext cx="10588752" cy="320040"/>
          </a:xfrm>
        </p:spPr>
        <p:txBody>
          <a:bodyPr/>
          <a:lstStyle/>
          <a:p>
            <a:endParaRPr lang="es-MX"/>
          </a:p>
        </p:txBody>
      </p:sp>
      <p:sp>
        <p:nvSpPr>
          <p:cNvPr id="7" name="Slide Number Placeholder 6"/>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326997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8" name="Footer Placeholder 7"/>
          <p:cNvSpPr>
            <a:spLocks noGrp="1"/>
          </p:cNvSpPr>
          <p:nvPr>
            <p:ph type="ftr" sz="quarter" idx="11"/>
          </p:nvPr>
        </p:nvSpPr>
        <p:spPr>
          <a:xfrm>
            <a:off x="804672" y="6227064"/>
            <a:ext cx="10588752" cy="320040"/>
          </a:xfrm>
        </p:spPr>
        <p:txBody>
          <a:bodyPr/>
          <a:lstStyle/>
          <a:p>
            <a:endParaRPr lang="es-MX"/>
          </a:p>
        </p:txBody>
      </p:sp>
      <p:sp>
        <p:nvSpPr>
          <p:cNvPr id="9" name="Slide Number Placeholder 8"/>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67460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9BB44D-4C11-4A59-82C7-147068CCE46E}" type="datetimeFigureOut">
              <a:rPr lang="es-MX" smtClean="0"/>
              <a:t>15/11/19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90812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3" name="Footer Placeholder 2"/>
          <p:cNvSpPr>
            <a:spLocks noGrp="1"/>
          </p:cNvSpPr>
          <p:nvPr>
            <p:ph type="ftr" sz="quarter" idx="11"/>
          </p:nvPr>
        </p:nvSpPr>
        <p:spPr>
          <a:xfrm>
            <a:off x="804672" y="6227064"/>
            <a:ext cx="10588752" cy="320040"/>
          </a:xfrm>
        </p:spPr>
        <p:txBody>
          <a:bodyPr/>
          <a:lstStyle/>
          <a:p>
            <a:endParaRPr lang="es-MX"/>
          </a:p>
        </p:txBody>
      </p:sp>
      <p:sp>
        <p:nvSpPr>
          <p:cNvPr id="4" name="Slide Number Placeholder 3"/>
          <p:cNvSpPr>
            <a:spLocks noGrp="1"/>
          </p:cNvSpPr>
          <p:nvPr>
            <p:ph type="sldNum" sz="quarter" idx="12"/>
          </p:nvPr>
        </p:nvSpPr>
        <p:spPr>
          <a:xfrm>
            <a:off x="10469880"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429111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9BB44D-4C11-4A59-82C7-147068CCE46E}" type="datetimeFigureOut">
              <a:rPr lang="es-MX" smtClean="0"/>
              <a:t>15/11/19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24188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B79BB44D-4C11-4A59-82C7-147068CCE46E}" type="datetimeFigureOut">
              <a:rPr lang="es-MX" smtClean="0"/>
              <a:t>15/11/19</a:t>
            </a:fld>
            <a:endParaRPr lang="es-MX"/>
          </a:p>
        </p:txBody>
      </p:sp>
      <p:sp>
        <p:nvSpPr>
          <p:cNvPr id="6" name="Footer Placeholder 5"/>
          <p:cNvSpPr>
            <a:spLocks noGrp="1"/>
          </p:cNvSpPr>
          <p:nvPr>
            <p:ph type="ftr" sz="quarter" idx="11"/>
          </p:nvPr>
        </p:nvSpPr>
        <p:spPr>
          <a:xfrm>
            <a:off x="804672" y="6227064"/>
            <a:ext cx="5942203" cy="320040"/>
          </a:xfrm>
        </p:spPr>
        <p:txBody>
          <a:bodyPr/>
          <a:lstStyle/>
          <a:p>
            <a:endParaRPr lang="es-MX"/>
          </a:p>
        </p:txBody>
      </p:sp>
      <p:sp>
        <p:nvSpPr>
          <p:cNvPr id="7" name="Slide Number Placeholder 6"/>
          <p:cNvSpPr>
            <a:spLocks noGrp="1"/>
          </p:cNvSpPr>
          <p:nvPr>
            <p:ph type="sldNum" sz="quarter" idx="12"/>
          </p:nvPr>
        </p:nvSpPr>
        <p:spPr>
          <a:xfrm>
            <a:off x="5828377" y="320040"/>
            <a:ext cx="914400" cy="320040"/>
          </a:xfrm>
        </p:spPr>
        <p:txBody>
          <a:bodyPr/>
          <a:lstStyle/>
          <a:p>
            <a:fld id="{B21A2D5F-838E-428C-82E2-82C7F31B9EA8}" type="slidenum">
              <a:rPr lang="es-MX" smtClean="0"/>
              <a:t>‹#›</a:t>
            </a:fld>
            <a:endParaRPr lang="es-MX"/>
          </a:p>
        </p:txBody>
      </p:sp>
    </p:spTree>
    <p:extLst>
      <p:ext uri="{BB962C8B-B14F-4D97-AF65-F5344CB8AC3E}">
        <p14:creationId xmlns:p14="http://schemas.microsoft.com/office/powerpoint/2010/main" val="783270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B79BB44D-4C11-4A59-82C7-147068CCE46E}" type="datetimeFigureOut">
              <a:rPr lang="es-MX" smtClean="0"/>
              <a:t>15/11/19</a:t>
            </a:fld>
            <a:endParaRPr lang="es-MX"/>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21A2D5F-838E-428C-82E2-82C7F31B9EA8}" type="slidenum">
              <a:rPr lang="es-MX" smtClean="0"/>
              <a:t>‹#›</a:t>
            </a:fld>
            <a:endParaRPr lang="es-MX"/>
          </a:p>
        </p:txBody>
      </p:sp>
    </p:spTree>
    <p:extLst>
      <p:ext uri="{BB962C8B-B14F-4D97-AF65-F5344CB8AC3E}">
        <p14:creationId xmlns:p14="http://schemas.microsoft.com/office/powerpoint/2010/main" val="13179004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 y="6419"/>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2" name="Título 1">
            <a:extLst>
              <a:ext uri="{FF2B5EF4-FFF2-40B4-BE49-F238E27FC236}">
                <a16:creationId xmlns:a16="http://schemas.microsoft.com/office/drawing/2014/main" id="{663A7D59-159A-4240-A526-DB0EE9E099F2}"/>
              </a:ext>
            </a:extLst>
          </p:cNvPr>
          <p:cNvSpPr>
            <a:spLocks noGrp="1"/>
          </p:cNvSpPr>
          <p:nvPr>
            <p:ph type="ctrTitle"/>
          </p:nvPr>
        </p:nvSpPr>
        <p:spPr>
          <a:xfrm>
            <a:off x="2004715" y="1263404"/>
            <a:ext cx="9500423" cy="3115075"/>
          </a:xfrm>
        </p:spPr>
        <p:txBody>
          <a:bodyPr>
            <a:normAutofit/>
          </a:bodyPr>
          <a:lstStyle/>
          <a:p>
            <a:pPr algn="l"/>
            <a:r>
              <a:rPr lang="es-MX" sz="7200" dirty="0">
                <a:solidFill>
                  <a:schemeClr val="tx1"/>
                </a:solidFill>
              </a:rPr>
              <a:t>PROYECTO MODULO 2</a:t>
            </a:r>
          </a:p>
        </p:txBody>
      </p:sp>
      <p:sp>
        <p:nvSpPr>
          <p:cNvPr id="3" name="Subtítulo 2">
            <a:extLst>
              <a:ext uri="{FF2B5EF4-FFF2-40B4-BE49-F238E27FC236}">
                <a16:creationId xmlns:a16="http://schemas.microsoft.com/office/drawing/2014/main" id="{05AF9940-E138-41A5-8F81-B8ACF44EBF2A}"/>
              </a:ext>
            </a:extLst>
          </p:cNvPr>
          <p:cNvSpPr>
            <a:spLocks noGrp="1"/>
          </p:cNvSpPr>
          <p:nvPr>
            <p:ph type="subTitle" idx="1"/>
          </p:nvPr>
        </p:nvSpPr>
        <p:spPr>
          <a:xfrm>
            <a:off x="2004716" y="4560432"/>
            <a:ext cx="8239253" cy="1228171"/>
          </a:xfrm>
        </p:spPr>
        <p:txBody>
          <a:bodyPr>
            <a:normAutofit/>
          </a:bodyPr>
          <a:lstStyle/>
          <a:p>
            <a:pPr algn="l"/>
            <a:r>
              <a:rPr lang="es-MX" sz="2400">
                <a:solidFill>
                  <a:schemeClr val="tx1"/>
                </a:solidFill>
              </a:rPr>
              <a:t>ERICK MENDOZA</a:t>
            </a:r>
          </a:p>
          <a:p>
            <a:pPr algn="l"/>
            <a:r>
              <a:rPr lang="es-MX" sz="2400">
                <a:solidFill>
                  <a:schemeClr val="tx1"/>
                </a:solidFill>
              </a:rPr>
              <a:t>JAVIER PRECIADO</a:t>
            </a:r>
          </a:p>
        </p:txBody>
      </p:sp>
      <p:sp>
        <p:nvSpPr>
          <p:cNvPr id="31" name="Isosceles Triangle 30">
            <a:extLst>
              <a:ext uri="{FF2B5EF4-FFF2-40B4-BE49-F238E27FC236}">
                <a16:creationId xmlns:a16="http://schemas.microsoft.com/office/drawing/2014/main" id="{A4CD35EF-7348-4E64-8700-827E64EA4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Tree>
    <p:extLst>
      <p:ext uri="{BB962C8B-B14F-4D97-AF65-F5344CB8AC3E}">
        <p14:creationId xmlns:p14="http://schemas.microsoft.com/office/powerpoint/2010/main" val="32721495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01A6D4-0208-8B49-B78C-5903BCB79F43}"/>
              </a:ext>
            </a:extLst>
          </p:cNvPr>
          <p:cNvSpPr txBox="1"/>
          <p:nvPr/>
        </p:nvSpPr>
        <p:spPr>
          <a:xfrm>
            <a:off x="817418" y="2189018"/>
            <a:ext cx="184731" cy="369332"/>
          </a:xfrm>
          <a:prstGeom prst="rect">
            <a:avLst/>
          </a:prstGeom>
          <a:noFill/>
        </p:spPr>
        <p:txBody>
          <a:bodyPr wrap="none" rtlCol="0">
            <a:spAutoFit/>
          </a:bodyPr>
          <a:lstStyle/>
          <a:p>
            <a:endParaRPr lang="en-US"/>
          </a:p>
        </p:txBody>
      </p:sp>
      <p:sp>
        <p:nvSpPr>
          <p:cNvPr id="6" name="Marcador de contenido 2">
            <a:extLst>
              <a:ext uri="{FF2B5EF4-FFF2-40B4-BE49-F238E27FC236}">
                <a16:creationId xmlns:a16="http://schemas.microsoft.com/office/drawing/2014/main" id="{44B8AB5D-F7C6-5643-ACE1-30EC38636F69}"/>
              </a:ext>
            </a:extLst>
          </p:cNvPr>
          <p:cNvSpPr>
            <a:spLocks noGrp="1"/>
          </p:cNvSpPr>
          <p:nvPr>
            <p:ph idx="1"/>
          </p:nvPr>
        </p:nvSpPr>
        <p:spPr/>
        <p:txBody>
          <a:bodyPr>
            <a:normAutofit/>
          </a:bodyPr>
          <a:lstStyle/>
          <a:p>
            <a:pPr algn="just">
              <a:lnSpc>
                <a:spcPct val="170000"/>
              </a:lnSpc>
            </a:pPr>
            <a:r>
              <a:rPr lang="es-MX" sz="2000" dirty="0">
                <a:latin typeface="Arial" panose="020B0604020202020204" pitchFamily="34" charset="0"/>
                <a:cs typeface="Arial" panose="020B0604020202020204" pitchFamily="34" charset="0"/>
              </a:rPr>
              <a:t>En este proyecto se va a desarrollar un algoritmo con la función  de Simulación Montecarlo para una máquina Tragamonedas, funcionará simulando “n” número de apuestas con “c” capital para saber cúantas veces es que se puede llegar a ganar/perder y observar la tendencia. </a:t>
            </a:r>
          </a:p>
          <a:p>
            <a:endParaRPr lang="es-MX" sz="1600" dirty="0"/>
          </a:p>
        </p:txBody>
      </p:sp>
      <p:sp>
        <p:nvSpPr>
          <p:cNvPr id="7" name="Título 1">
            <a:extLst>
              <a:ext uri="{FF2B5EF4-FFF2-40B4-BE49-F238E27FC236}">
                <a16:creationId xmlns:a16="http://schemas.microsoft.com/office/drawing/2014/main" id="{01856A41-65B9-C04D-9B09-2B23AB9D8E24}"/>
              </a:ext>
            </a:extLst>
          </p:cNvPr>
          <p:cNvSpPr txBox="1">
            <a:spLocks/>
          </p:cNvSpPr>
          <p:nvPr/>
        </p:nvSpPr>
        <p:spPr>
          <a:xfrm>
            <a:off x="1182638" y="401107"/>
            <a:ext cx="9603275" cy="1049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Descripción:</a:t>
            </a:r>
          </a:p>
        </p:txBody>
      </p:sp>
      <p:pic>
        <p:nvPicPr>
          <p:cNvPr id="2" name="Picture 1">
            <a:extLst>
              <a:ext uri="{FF2B5EF4-FFF2-40B4-BE49-F238E27FC236}">
                <a16:creationId xmlns:a16="http://schemas.microsoft.com/office/drawing/2014/main" id="{D57375C1-E359-3342-A16C-E6A3528A7BA4}"/>
              </a:ext>
            </a:extLst>
          </p:cNvPr>
          <p:cNvPicPr>
            <a:picLocks noChangeAspect="1"/>
          </p:cNvPicPr>
          <p:nvPr/>
        </p:nvPicPr>
        <p:blipFill>
          <a:blip r:embed="rId2"/>
          <a:stretch>
            <a:fillRect/>
          </a:stretch>
        </p:blipFill>
        <p:spPr>
          <a:xfrm>
            <a:off x="1002149" y="1701800"/>
            <a:ext cx="3175000" cy="3175000"/>
          </a:xfrm>
          <a:prstGeom prst="rect">
            <a:avLst/>
          </a:prstGeom>
        </p:spPr>
      </p:pic>
    </p:spTree>
    <p:extLst>
      <p:ext uri="{BB962C8B-B14F-4D97-AF65-F5344CB8AC3E}">
        <p14:creationId xmlns:p14="http://schemas.microsoft.com/office/powerpoint/2010/main" val="43787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6D6177-04DB-E045-B03D-4E1B7C934130}"/>
              </a:ext>
            </a:extLst>
          </p:cNvPr>
          <p:cNvSpPr>
            <a:spLocks noGrp="1"/>
          </p:cNvSpPr>
          <p:nvPr>
            <p:ph idx="1"/>
          </p:nvPr>
        </p:nvSpPr>
        <p:spPr>
          <a:xfrm>
            <a:off x="5318235" y="861848"/>
            <a:ext cx="5402317" cy="4669249"/>
          </a:xfrm>
        </p:spPr>
        <p:txBody>
          <a:bodyPr>
            <a:normAutofit fontScale="85000" lnSpcReduction="20000"/>
          </a:bodyPr>
          <a:lstStyle/>
          <a:p>
            <a:pPr marL="0" indent="0" algn="just">
              <a:buNone/>
            </a:pPr>
            <a:endParaRPr lang="es-MX" sz="2000" b="1" dirty="0"/>
          </a:p>
          <a:p>
            <a:pPr algn="just">
              <a:buFont typeface="Wingdings" panose="05000000000000000000" pitchFamily="2" charset="2"/>
              <a:buChar char="Ø"/>
            </a:pPr>
            <a:r>
              <a:rPr lang="es-MX" sz="2000" dirty="0"/>
              <a:t>Generales: </a:t>
            </a:r>
          </a:p>
          <a:p>
            <a:pPr algn="just"/>
            <a:r>
              <a:rPr lang="es-MX" sz="2000" dirty="0"/>
              <a:t>Simular ”n” número de apuestas.</a:t>
            </a:r>
          </a:p>
          <a:p>
            <a:pPr algn="just"/>
            <a:r>
              <a:rPr lang="es-MX" sz="2000" dirty="0"/>
              <a:t>Desarrollar algoritmo con Sim. Montecarlo.</a:t>
            </a:r>
          </a:p>
          <a:p>
            <a:pPr algn="just"/>
            <a:r>
              <a:rPr lang="es-MX" sz="2000" dirty="0"/>
              <a:t>Sobre los datos generados apostar dinero.</a:t>
            </a:r>
          </a:p>
          <a:p>
            <a:pPr marL="0" indent="0" algn="just">
              <a:buNone/>
            </a:pPr>
            <a:endParaRPr lang="es-MX" sz="2000" dirty="0"/>
          </a:p>
          <a:p>
            <a:pPr algn="just">
              <a:buFont typeface="Wingdings" panose="05000000000000000000" pitchFamily="2" charset="2"/>
              <a:buChar char="Ø"/>
            </a:pPr>
            <a:r>
              <a:rPr lang="es-MX" sz="2000" dirty="0"/>
              <a:t>Específicos: </a:t>
            </a:r>
          </a:p>
          <a:p>
            <a:pPr algn="just"/>
            <a:r>
              <a:rPr lang="es-MX" sz="2000" dirty="0"/>
              <a:t>Definir función de la máquina a jugar.</a:t>
            </a:r>
          </a:p>
          <a:p>
            <a:pPr algn="just"/>
            <a:r>
              <a:rPr lang="es-MX" sz="2000" dirty="0"/>
              <a:t>Crear lista con símbolos de la máquina.</a:t>
            </a:r>
          </a:p>
          <a:p>
            <a:pPr algn="just"/>
            <a:r>
              <a:rPr lang="es-MX" sz="2000" dirty="0"/>
              <a:t>Definir las posibles combinaciones ganadoras.</a:t>
            </a:r>
          </a:p>
          <a:p>
            <a:pPr algn="just"/>
            <a:r>
              <a:rPr lang="es-MX" sz="2000" dirty="0"/>
              <a:t>Contar las partidas ganadas/pérdidas.</a:t>
            </a:r>
          </a:p>
          <a:p>
            <a:pPr algn="just"/>
            <a:r>
              <a:rPr lang="es-MX" sz="2000" dirty="0"/>
              <a:t>Graficar.</a:t>
            </a:r>
          </a:p>
          <a:p>
            <a:pPr algn="just"/>
            <a:endParaRPr lang="en-US" sz="2000" dirty="0"/>
          </a:p>
        </p:txBody>
      </p:sp>
      <p:sp>
        <p:nvSpPr>
          <p:cNvPr id="6" name="Rectangle 5">
            <a:extLst>
              <a:ext uri="{FF2B5EF4-FFF2-40B4-BE49-F238E27FC236}">
                <a16:creationId xmlns:a16="http://schemas.microsoft.com/office/drawing/2014/main" id="{6AFC3DFE-52FE-4149-83F0-0B766A3E4A29}"/>
              </a:ext>
            </a:extLst>
          </p:cNvPr>
          <p:cNvSpPr/>
          <p:nvPr/>
        </p:nvSpPr>
        <p:spPr>
          <a:xfrm>
            <a:off x="1812897" y="1793906"/>
            <a:ext cx="1419171" cy="369332"/>
          </a:xfrm>
          <a:prstGeom prst="rect">
            <a:avLst/>
          </a:prstGeom>
        </p:spPr>
        <p:txBody>
          <a:bodyPr wrap="none">
            <a:spAutoFit/>
          </a:bodyPr>
          <a:lstStyle/>
          <a:p>
            <a:pPr algn="just">
              <a:buFont typeface="Courier New" panose="02070309020205020404" pitchFamily="49" charset="0"/>
              <a:buChar char="o"/>
            </a:pPr>
            <a:r>
              <a:rPr lang="es-MX" b="1" dirty="0"/>
              <a:t>Objetivos</a:t>
            </a:r>
          </a:p>
        </p:txBody>
      </p:sp>
      <p:pic>
        <p:nvPicPr>
          <p:cNvPr id="2" name="Picture 1">
            <a:extLst>
              <a:ext uri="{FF2B5EF4-FFF2-40B4-BE49-F238E27FC236}">
                <a16:creationId xmlns:a16="http://schemas.microsoft.com/office/drawing/2014/main" id="{089FFC8A-03EF-D44F-905C-70693E953B4C}"/>
              </a:ext>
            </a:extLst>
          </p:cNvPr>
          <p:cNvPicPr>
            <a:picLocks noChangeAspect="1"/>
          </p:cNvPicPr>
          <p:nvPr/>
        </p:nvPicPr>
        <p:blipFill>
          <a:blip r:embed="rId2"/>
          <a:stretch>
            <a:fillRect/>
          </a:stretch>
        </p:blipFill>
        <p:spPr>
          <a:xfrm>
            <a:off x="698500" y="2362200"/>
            <a:ext cx="4000500" cy="2444750"/>
          </a:xfrm>
          <a:prstGeom prst="rect">
            <a:avLst/>
          </a:prstGeom>
        </p:spPr>
      </p:pic>
    </p:spTree>
    <p:extLst>
      <p:ext uri="{BB962C8B-B14F-4D97-AF65-F5344CB8AC3E}">
        <p14:creationId xmlns:p14="http://schemas.microsoft.com/office/powerpoint/2010/main" val="2471411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DB97-09D8-814E-B503-FC764C3C0F63}"/>
              </a:ext>
            </a:extLst>
          </p:cNvPr>
          <p:cNvSpPr>
            <a:spLocks noGrp="1"/>
          </p:cNvSpPr>
          <p:nvPr>
            <p:ph type="title"/>
          </p:nvPr>
        </p:nvSpPr>
        <p:spPr>
          <a:xfrm>
            <a:off x="841226" y="1250978"/>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err="1">
                <a:solidFill>
                  <a:schemeClr val="bg1"/>
                </a:solidFill>
                <a:latin typeface="+mj-lt"/>
                <a:ea typeface="+mj-ea"/>
                <a:cs typeface="+mj-cs"/>
              </a:rPr>
              <a:t>Introducción</a:t>
            </a:r>
            <a:endParaRPr lang="en-US" sz="2800" kern="1200" dirty="0">
              <a:solidFill>
                <a:schemeClr val="bg1"/>
              </a:solidFill>
              <a:latin typeface="+mj-lt"/>
              <a:ea typeface="+mj-ea"/>
              <a:cs typeface="+mj-cs"/>
            </a:endParaRPr>
          </a:p>
        </p:txBody>
      </p:sp>
      <p:sp>
        <p:nvSpPr>
          <p:cNvPr id="3" name="TextBox 2">
            <a:extLst>
              <a:ext uri="{FF2B5EF4-FFF2-40B4-BE49-F238E27FC236}">
                <a16:creationId xmlns:a16="http://schemas.microsoft.com/office/drawing/2014/main" id="{15098E5F-5852-EC4C-AE28-ED3A35DD03B2}"/>
              </a:ext>
            </a:extLst>
          </p:cNvPr>
          <p:cNvSpPr txBox="1"/>
          <p:nvPr/>
        </p:nvSpPr>
        <p:spPr>
          <a:xfrm>
            <a:off x="917826" y="2858038"/>
            <a:ext cx="3541560" cy="3140302"/>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err="1">
                <a:solidFill>
                  <a:schemeClr val="bg1"/>
                </a:solidFill>
              </a:rPr>
              <a:t>Definir</a:t>
            </a:r>
            <a:r>
              <a:rPr lang="en-US" sz="2000" dirty="0">
                <a:solidFill>
                  <a:schemeClr val="bg1"/>
                </a:solidFill>
              </a:rPr>
              <a:t> </a:t>
            </a:r>
            <a:r>
              <a:rPr lang="en-US" sz="2000" dirty="0" err="1">
                <a:solidFill>
                  <a:schemeClr val="bg1"/>
                </a:solidFill>
              </a:rPr>
              <a:t>los</a:t>
            </a:r>
            <a:r>
              <a:rPr lang="en-US" sz="2000" dirty="0">
                <a:solidFill>
                  <a:schemeClr val="bg1"/>
                </a:solidFill>
              </a:rPr>
              <a:t> </a:t>
            </a:r>
            <a:r>
              <a:rPr lang="en-US" sz="2000" dirty="0" err="1">
                <a:solidFill>
                  <a:schemeClr val="bg1"/>
                </a:solidFill>
              </a:rPr>
              <a:t>símbolos</a:t>
            </a:r>
            <a:r>
              <a:rPr lang="en-US" sz="2000" dirty="0">
                <a:solidFill>
                  <a:schemeClr val="bg1"/>
                </a:solidFill>
              </a:rPr>
              <a:t> a </a:t>
            </a:r>
            <a:r>
              <a:rPr lang="en-US" sz="2000" dirty="0" err="1">
                <a:solidFill>
                  <a:schemeClr val="bg1"/>
                </a:solidFill>
              </a:rPr>
              <a:t>jugar</a:t>
            </a:r>
            <a:r>
              <a:rPr lang="en-US" sz="2000" dirty="0">
                <a:solidFill>
                  <a:schemeClr val="bg1"/>
                </a:solidFill>
              </a:rPr>
              <a:t>, y </a:t>
            </a:r>
            <a:r>
              <a:rPr lang="en-US" sz="2000" dirty="0" err="1">
                <a:solidFill>
                  <a:schemeClr val="bg1"/>
                </a:solidFill>
              </a:rPr>
              <a:t>sus</a:t>
            </a:r>
            <a:r>
              <a:rPr lang="en-US" sz="2000" dirty="0">
                <a:solidFill>
                  <a:schemeClr val="bg1"/>
                </a:solidFill>
              </a:rPr>
              <a:t> </a:t>
            </a:r>
            <a:r>
              <a:rPr lang="en-US" sz="2000" dirty="0" err="1">
                <a:solidFill>
                  <a:schemeClr val="bg1"/>
                </a:solidFill>
              </a:rPr>
              <a:t>posibles</a:t>
            </a:r>
            <a:r>
              <a:rPr lang="en-US" sz="2000" dirty="0">
                <a:solidFill>
                  <a:schemeClr val="bg1"/>
                </a:solidFill>
              </a:rPr>
              <a:t> </a:t>
            </a:r>
            <a:r>
              <a:rPr lang="en-US" sz="2000" dirty="0" err="1">
                <a:solidFill>
                  <a:schemeClr val="bg1"/>
                </a:solidFill>
              </a:rPr>
              <a:t>combinaciones</a:t>
            </a:r>
            <a:r>
              <a:rPr lang="en-US" sz="2000" dirty="0">
                <a:solidFill>
                  <a:schemeClr val="bg1"/>
                </a:solidFill>
              </a:rPr>
              <a:t> </a:t>
            </a:r>
            <a:r>
              <a:rPr lang="en-US" sz="2000" dirty="0" err="1">
                <a:solidFill>
                  <a:schemeClr val="bg1"/>
                </a:solidFill>
              </a:rPr>
              <a:t>ganadoras</a:t>
            </a:r>
            <a:endParaRPr lang="en-US" sz="2000" dirty="0">
              <a:solidFill>
                <a:schemeClr val="bg1"/>
              </a:solidFill>
            </a:endParaRPr>
          </a:p>
        </p:txBody>
      </p:sp>
      <p:grpSp>
        <p:nvGrpSpPr>
          <p:cNvPr id="6" name="Group 5">
            <a:extLst>
              <a:ext uri="{FF2B5EF4-FFF2-40B4-BE49-F238E27FC236}">
                <a16:creationId xmlns:a16="http://schemas.microsoft.com/office/drawing/2014/main" id="{D92C8BF4-B955-A444-B8AF-F04028FEBD0B}"/>
              </a:ext>
            </a:extLst>
          </p:cNvPr>
          <p:cNvGrpSpPr/>
          <p:nvPr/>
        </p:nvGrpSpPr>
        <p:grpSpPr>
          <a:xfrm>
            <a:off x="5495823" y="208201"/>
            <a:ext cx="6052709" cy="2022251"/>
            <a:chOff x="5592196" y="535637"/>
            <a:chExt cx="5314755" cy="1310501"/>
          </a:xfrm>
        </p:grpSpPr>
        <p:pic>
          <p:nvPicPr>
            <p:cNvPr id="4" name="Picture 3">
              <a:extLst>
                <a:ext uri="{FF2B5EF4-FFF2-40B4-BE49-F238E27FC236}">
                  <a16:creationId xmlns:a16="http://schemas.microsoft.com/office/drawing/2014/main" id="{8076C93C-E0FB-D24D-AF92-D08BB8D67EC5}"/>
                </a:ext>
              </a:extLst>
            </p:cNvPr>
            <p:cNvPicPr>
              <a:picLocks noChangeAspect="1"/>
            </p:cNvPicPr>
            <p:nvPr/>
          </p:nvPicPr>
          <p:blipFill rotWithShape="1">
            <a:blip r:embed="rId2"/>
            <a:srcRect l="28342" t="74164" r="3932" b="6183"/>
            <a:stretch/>
          </p:blipFill>
          <p:spPr>
            <a:xfrm>
              <a:off x="5592196" y="535637"/>
              <a:ext cx="3664191" cy="1063256"/>
            </a:xfrm>
            <a:prstGeom prst="rect">
              <a:avLst/>
            </a:prstGeom>
          </p:spPr>
        </p:pic>
        <p:pic>
          <p:nvPicPr>
            <p:cNvPr id="5" name="Picture 4">
              <a:extLst>
                <a:ext uri="{FF2B5EF4-FFF2-40B4-BE49-F238E27FC236}">
                  <a16:creationId xmlns:a16="http://schemas.microsoft.com/office/drawing/2014/main" id="{87825DE7-AA53-F74F-A2D6-3BFF39CA3E3B}"/>
                </a:ext>
              </a:extLst>
            </p:cNvPr>
            <p:cNvPicPr>
              <a:picLocks noChangeAspect="1"/>
            </p:cNvPicPr>
            <p:nvPr/>
          </p:nvPicPr>
          <p:blipFill rotWithShape="1">
            <a:blip r:embed="rId2"/>
            <a:srcRect l="73669" t="53023" r="2263" b="28559"/>
            <a:stretch/>
          </p:blipFill>
          <p:spPr>
            <a:xfrm>
              <a:off x="9256387" y="583021"/>
              <a:ext cx="1650564" cy="1263117"/>
            </a:xfrm>
            <a:prstGeom prst="rect">
              <a:avLst/>
            </a:prstGeom>
          </p:spPr>
        </p:pic>
      </p:grpSp>
      <p:pic>
        <p:nvPicPr>
          <p:cNvPr id="7" name="Picture 6">
            <a:extLst>
              <a:ext uri="{FF2B5EF4-FFF2-40B4-BE49-F238E27FC236}">
                <a16:creationId xmlns:a16="http://schemas.microsoft.com/office/drawing/2014/main" id="{99835339-07A1-9F48-B537-9F3C81ADB002}"/>
              </a:ext>
            </a:extLst>
          </p:cNvPr>
          <p:cNvPicPr>
            <a:picLocks noChangeAspect="1"/>
          </p:cNvPicPr>
          <p:nvPr/>
        </p:nvPicPr>
        <p:blipFill rotWithShape="1">
          <a:blip r:embed="rId3"/>
          <a:srcRect l="21753" t="32549" r="38369" b="32751"/>
          <a:stretch/>
        </p:blipFill>
        <p:spPr>
          <a:xfrm>
            <a:off x="4973527" y="2400553"/>
            <a:ext cx="6871142" cy="3357491"/>
          </a:xfrm>
          <a:prstGeom prst="rect">
            <a:avLst/>
          </a:prstGeom>
        </p:spPr>
      </p:pic>
    </p:spTree>
    <p:extLst>
      <p:ext uri="{BB962C8B-B14F-4D97-AF65-F5344CB8AC3E}">
        <p14:creationId xmlns:p14="http://schemas.microsoft.com/office/powerpoint/2010/main" val="34861289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3ABF9-9872-7642-BB3A-5F1F89828C2B}"/>
              </a:ext>
            </a:extLst>
          </p:cNvPr>
          <p:cNvPicPr>
            <a:picLocks noChangeAspect="1"/>
          </p:cNvPicPr>
          <p:nvPr/>
        </p:nvPicPr>
        <p:blipFill rotWithShape="1">
          <a:blip r:embed="rId2"/>
          <a:srcRect l="21753" t="32549" r="38369" b="32751"/>
          <a:stretch/>
        </p:blipFill>
        <p:spPr>
          <a:xfrm>
            <a:off x="800596" y="642331"/>
            <a:ext cx="3452427" cy="1686982"/>
          </a:xfrm>
          <a:prstGeom prst="rect">
            <a:avLst/>
          </a:prstGeom>
        </p:spPr>
      </p:pic>
      <p:pic>
        <p:nvPicPr>
          <p:cNvPr id="3" name="Picture 2">
            <a:extLst>
              <a:ext uri="{FF2B5EF4-FFF2-40B4-BE49-F238E27FC236}">
                <a16:creationId xmlns:a16="http://schemas.microsoft.com/office/drawing/2014/main" id="{1146623D-3C7F-C141-9607-26F9303DD6F7}"/>
              </a:ext>
            </a:extLst>
          </p:cNvPr>
          <p:cNvPicPr>
            <a:picLocks noChangeAspect="1"/>
          </p:cNvPicPr>
          <p:nvPr/>
        </p:nvPicPr>
        <p:blipFill rotWithShape="1">
          <a:blip r:embed="rId2"/>
          <a:srcRect l="21753" t="32549" r="38369" b="32751"/>
          <a:stretch/>
        </p:blipFill>
        <p:spPr>
          <a:xfrm>
            <a:off x="800596" y="4818886"/>
            <a:ext cx="3452428" cy="1686982"/>
          </a:xfrm>
          <a:prstGeom prst="rect">
            <a:avLst/>
          </a:prstGeom>
        </p:spPr>
      </p:pic>
      <p:pic>
        <p:nvPicPr>
          <p:cNvPr id="6" name="Picture 5">
            <a:extLst>
              <a:ext uri="{FF2B5EF4-FFF2-40B4-BE49-F238E27FC236}">
                <a16:creationId xmlns:a16="http://schemas.microsoft.com/office/drawing/2014/main" id="{28102235-B9F7-2D42-9BD9-2D461B4BBC00}"/>
              </a:ext>
            </a:extLst>
          </p:cNvPr>
          <p:cNvPicPr>
            <a:picLocks noChangeAspect="1"/>
          </p:cNvPicPr>
          <p:nvPr/>
        </p:nvPicPr>
        <p:blipFill rotWithShape="1">
          <a:blip r:embed="rId2"/>
          <a:srcRect l="21753" t="32549" r="38369" b="32751"/>
          <a:stretch/>
        </p:blipFill>
        <p:spPr>
          <a:xfrm>
            <a:off x="800596" y="2689045"/>
            <a:ext cx="3452427" cy="1686982"/>
          </a:xfrm>
          <a:prstGeom prst="rect">
            <a:avLst/>
          </a:prstGeom>
        </p:spPr>
      </p:pic>
      <p:pic>
        <p:nvPicPr>
          <p:cNvPr id="8" name="Picture 7">
            <a:extLst>
              <a:ext uri="{FF2B5EF4-FFF2-40B4-BE49-F238E27FC236}">
                <a16:creationId xmlns:a16="http://schemas.microsoft.com/office/drawing/2014/main" id="{227503FC-3A8E-F746-86C1-7F4DF453280D}"/>
              </a:ext>
            </a:extLst>
          </p:cNvPr>
          <p:cNvPicPr>
            <a:picLocks noChangeAspect="1"/>
          </p:cNvPicPr>
          <p:nvPr/>
        </p:nvPicPr>
        <p:blipFill rotWithShape="1">
          <a:blip r:embed="rId2"/>
          <a:srcRect l="21753" t="32549" r="38369" b="32751"/>
          <a:stretch/>
        </p:blipFill>
        <p:spPr>
          <a:xfrm>
            <a:off x="8364279" y="642331"/>
            <a:ext cx="3452427" cy="1686982"/>
          </a:xfrm>
          <a:prstGeom prst="rect">
            <a:avLst/>
          </a:prstGeom>
        </p:spPr>
      </p:pic>
      <p:pic>
        <p:nvPicPr>
          <p:cNvPr id="9" name="Picture 8">
            <a:extLst>
              <a:ext uri="{FF2B5EF4-FFF2-40B4-BE49-F238E27FC236}">
                <a16:creationId xmlns:a16="http://schemas.microsoft.com/office/drawing/2014/main" id="{D3515143-9C4C-C94E-8FA9-08D33AD5A808}"/>
              </a:ext>
            </a:extLst>
          </p:cNvPr>
          <p:cNvPicPr>
            <a:picLocks noChangeAspect="1"/>
          </p:cNvPicPr>
          <p:nvPr/>
        </p:nvPicPr>
        <p:blipFill rotWithShape="1">
          <a:blip r:embed="rId2"/>
          <a:srcRect l="21753" t="32549" r="38369" b="32751"/>
          <a:stretch/>
        </p:blipFill>
        <p:spPr>
          <a:xfrm>
            <a:off x="8364279" y="2747806"/>
            <a:ext cx="3452427" cy="1686982"/>
          </a:xfrm>
          <a:prstGeom prst="rect">
            <a:avLst/>
          </a:prstGeom>
        </p:spPr>
      </p:pic>
      <p:pic>
        <p:nvPicPr>
          <p:cNvPr id="10" name="Picture 9">
            <a:extLst>
              <a:ext uri="{FF2B5EF4-FFF2-40B4-BE49-F238E27FC236}">
                <a16:creationId xmlns:a16="http://schemas.microsoft.com/office/drawing/2014/main" id="{9C19299C-2A5C-954B-8A1F-EAEEC15A4F98}"/>
              </a:ext>
            </a:extLst>
          </p:cNvPr>
          <p:cNvPicPr>
            <a:picLocks noChangeAspect="1"/>
          </p:cNvPicPr>
          <p:nvPr/>
        </p:nvPicPr>
        <p:blipFill rotWithShape="1">
          <a:blip r:embed="rId2"/>
          <a:srcRect l="21753" t="32549" r="38369" b="32751"/>
          <a:stretch/>
        </p:blipFill>
        <p:spPr>
          <a:xfrm>
            <a:off x="8247515" y="4853281"/>
            <a:ext cx="3452427" cy="1686982"/>
          </a:xfrm>
          <a:prstGeom prst="rect">
            <a:avLst/>
          </a:prstGeom>
        </p:spPr>
      </p:pic>
      <p:pic>
        <p:nvPicPr>
          <p:cNvPr id="34" name="Picture 33">
            <a:extLst>
              <a:ext uri="{FF2B5EF4-FFF2-40B4-BE49-F238E27FC236}">
                <a16:creationId xmlns:a16="http://schemas.microsoft.com/office/drawing/2014/main" id="{7CE1A86B-9AC5-3047-9389-16B2FE290B6F}"/>
              </a:ext>
            </a:extLst>
          </p:cNvPr>
          <p:cNvPicPr>
            <a:picLocks noChangeAspect="1"/>
          </p:cNvPicPr>
          <p:nvPr/>
        </p:nvPicPr>
        <p:blipFill rotWithShape="1">
          <a:blip r:embed="rId2"/>
          <a:srcRect l="21753" t="32549" r="38369" b="32751"/>
          <a:stretch/>
        </p:blipFill>
        <p:spPr>
          <a:xfrm>
            <a:off x="4582437" y="3909320"/>
            <a:ext cx="3452427" cy="1686982"/>
          </a:xfrm>
          <a:prstGeom prst="rect">
            <a:avLst/>
          </a:prstGeom>
        </p:spPr>
      </p:pic>
      <p:pic>
        <p:nvPicPr>
          <p:cNvPr id="35" name="Picture 34">
            <a:extLst>
              <a:ext uri="{FF2B5EF4-FFF2-40B4-BE49-F238E27FC236}">
                <a16:creationId xmlns:a16="http://schemas.microsoft.com/office/drawing/2014/main" id="{DBDADA91-AC05-5947-96AC-F1CCF6ACA13D}"/>
              </a:ext>
            </a:extLst>
          </p:cNvPr>
          <p:cNvPicPr>
            <a:picLocks noChangeAspect="1"/>
          </p:cNvPicPr>
          <p:nvPr/>
        </p:nvPicPr>
        <p:blipFill rotWithShape="1">
          <a:blip r:embed="rId2"/>
          <a:srcRect l="21753" t="32549" r="38369" b="32751"/>
          <a:stretch/>
        </p:blipFill>
        <p:spPr>
          <a:xfrm>
            <a:off x="4582437" y="1904315"/>
            <a:ext cx="3452427" cy="1686982"/>
          </a:xfrm>
          <a:prstGeom prst="rect">
            <a:avLst/>
          </a:prstGeom>
        </p:spPr>
      </p:pic>
      <p:cxnSp>
        <p:nvCxnSpPr>
          <p:cNvPr id="12" name="Straight Connector 11">
            <a:extLst>
              <a:ext uri="{FF2B5EF4-FFF2-40B4-BE49-F238E27FC236}">
                <a16:creationId xmlns:a16="http://schemas.microsoft.com/office/drawing/2014/main" id="{039BE064-41D3-7A49-AC19-004A277B4C95}"/>
              </a:ext>
            </a:extLst>
          </p:cNvPr>
          <p:cNvCxnSpPr>
            <a:cxnSpLocks/>
          </p:cNvCxnSpPr>
          <p:nvPr/>
        </p:nvCxnSpPr>
        <p:spPr>
          <a:xfrm>
            <a:off x="1266809" y="1097190"/>
            <a:ext cx="1260000" cy="777264"/>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6AB9D7EC-0E4B-C04A-B80C-E153C7040370}"/>
              </a:ext>
            </a:extLst>
          </p:cNvPr>
          <p:cNvCxnSpPr>
            <a:cxnSpLocks/>
          </p:cNvCxnSpPr>
          <p:nvPr/>
        </p:nvCxnSpPr>
        <p:spPr>
          <a:xfrm flipH="1">
            <a:off x="2526809" y="839395"/>
            <a:ext cx="1420745" cy="1064920"/>
          </a:xfrm>
          <a:prstGeom prst="line">
            <a:avLst/>
          </a:prstGeom>
          <a:ln w="762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8CA7FAF1-6B65-4E41-862E-F734ABCD7512}"/>
              </a:ext>
            </a:extLst>
          </p:cNvPr>
          <p:cNvCxnSpPr>
            <a:cxnSpLocks/>
          </p:cNvCxnSpPr>
          <p:nvPr/>
        </p:nvCxnSpPr>
        <p:spPr>
          <a:xfrm flipH="1">
            <a:off x="1268428" y="3040368"/>
            <a:ext cx="1258381" cy="921092"/>
          </a:xfrm>
          <a:prstGeom prst="line">
            <a:avLst/>
          </a:prstGeom>
          <a:ln w="762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2F87CB8-CE19-B04B-B612-1D68FCF0C236}"/>
              </a:ext>
            </a:extLst>
          </p:cNvPr>
          <p:cNvCxnSpPr>
            <a:cxnSpLocks/>
          </p:cNvCxnSpPr>
          <p:nvPr/>
        </p:nvCxnSpPr>
        <p:spPr>
          <a:xfrm>
            <a:off x="2526809" y="3040368"/>
            <a:ext cx="1260000" cy="777264"/>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588649EC-F447-5D4D-9D05-CC01808ACC49}"/>
              </a:ext>
            </a:extLst>
          </p:cNvPr>
          <p:cNvCxnSpPr>
            <a:cxnSpLocks/>
          </p:cNvCxnSpPr>
          <p:nvPr/>
        </p:nvCxnSpPr>
        <p:spPr>
          <a:xfrm>
            <a:off x="1266809" y="5231219"/>
            <a:ext cx="246254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A228F5DD-E170-DF41-951E-9D6A79103631}"/>
              </a:ext>
            </a:extLst>
          </p:cNvPr>
          <p:cNvCxnSpPr>
            <a:cxnSpLocks/>
          </p:cNvCxnSpPr>
          <p:nvPr/>
        </p:nvCxnSpPr>
        <p:spPr>
          <a:xfrm>
            <a:off x="1324268" y="6021573"/>
            <a:ext cx="246254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0D4A3C1B-2DD7-8643-93CE-DB4BB5AEE5DC}"/>
              </a:ext>
            </a:extLst>
          </p:cNvPr>
          <p:cNvCxnSpPr>
            <a:cxnSpLocks/>
          </p:cNvCxnSpPr>
          <p:nvPr/>
        </p:nvCxnSpPr>
        <p:spPr>
          <a:xfrm>
            <a:off x="4864729" y="3193312"/>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69B67A98-D0A4-CE4A-BB70-9ACEC304CB9A}"/>
              </a:ext>
            </a:extLst>
          </p:cNvPr>
          <p:cNvCxnSpPr>
            <a:cxnSpLocks/>
          </p:cNvCxnSpPr>
          <p:nvPr/>
        </p:nvCxnSpPr>
        <p:spPr>
          <a:xfrm>
            <a:off x="6301561" y="2362555"/>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E07BD3C5-F9BF-4840-BD2F-A9E12F25184E}"/>
              </a:ext>
            </a:extLst>
          </p:cNvPr>
          <p:cNvCxnSpPr>
            <a:cxnSpLocks/>
          </p:cNvCxnSpPr>
          <p:nvPr/>
        </p:nvCxnSpPr>
        <p:spPr>
          <a:xfrm>
            <a:off x="6301561" y="236255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BCAA7671-CD52-F341-89AE-E0D33E061F4A}"/>
              </a:ext>
            </a:extLst>
          </p:cNvPr>
          <p:cNvCxnSpPr>
            <a:cxnSpLocks/>
          </p:cNvCxnSpPr>
          <p:nvPr/>
        </p:nvCxnSpPr>
        <p:spPr>
          <a:xfrm>
            <a:off x="4864729" y="4377111"/>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65EE2F2-5BFD-D14F-9711-5E54ADB93562}"/>
              </a:ext>
            </a:extLst>
          </p:cNvPr>
          <p:cNvCxnSpPr>
            <a:cxnSpLocks/>
          </p:cNvCxnSpPr>
          <p:nvPr/>
        </p:nvCxnSpPr>
        <p:spPr>
          <a:xfrm>
            <a:off x="6301559" y="5188689"/>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590F114D-DBF9-8642-9DF0-AB0599D05F6B}"/>
              </a:ext>
            </a:extLst>
          </p:cNvPr>
          <p:cNvCxnSpPr>
            <a:cxnSpLocks/>
          </p:cNvCxnSpPr>
          <p:nvPr/>
        </p:nvCxnSpPr>
        <p:spPr>
          <a:xfrm>
            <a:off x="6301559" y="439099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576080BE-A523-BD47-B33D-A035390FED5F}"/>
              </a:ext>
            </a:extLst>
          </p:cNvPr>
          <p:cNvCxnSpPr>
            <a:cxnSpLocks/>
          </p:cNvCxnSpPr>
          <p:nvPr/>
        </p:nvCxnSpPr>
        <p:spPr>
          <a:xfrm flipH="1">
            <a:off x="9005776" y="1079888"/>
            <a:ext cx="967952" cy="829171"/>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79CE8B78-5EB7-504D-B92A-8C0DC62BFAEF}"/>
              </a:ext>
            </a:extLst>
          </p:cNvPr>
          <p:cNvCxnSpPr>
            <a:cxnSpLocks/>
          </p:cNvCxnSpPr>
          <p:nvPr/>
        </p:nvCxnSpPr>
        <p:spPr>
          <a:xfrm>
            <a:off x="9961225" y="1088538"/>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FE6A682C-4FA7-5549-B9B7-9F7C0BF20CA5}"/>
              </a:ext>
            </a:extLst>
          </p:cNvPr>
          <p:cNvCxnSpPr>
            <a:cxnSpLocks/>
          </p:cNvCxnSpPr>
          <p:nvPr/>
        </p:nvCxnSpPr>
        <p:spPr>
          <a:xfrm flipH="1">
            <a:off x="9994995" y="1079888"/>
            <a:ext cx="967952" cy="829171"/>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C031AD44-4D98-584D-A421-212F8E916D0A}"/>
              </a:ext>
            </a:extLst>
          </p:cNvPr>
          <p:cNvCxnSpPr>
            <a:cxnSpLocks/>
          </p:cNvCxnSpPr>
          <p:nvPr/>
        </p:nvCxnSpPr>
        <p:spPr>
          <a:xfrm flipH="1">
            <a:off x="8912145" y="3210614"/>
            <a:ext cx="1006006"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2C47D9A-6D82-894A-9DBF-C994AA42B0F1}"/>
              </a:ext>
            </a:extLst>
          </p:cNvPr>
          <p:cNvCxnSpPr>
            <a:cxnSpLocks/>
          </p:cNvCxnSpPr>
          <p:nvPr/>
        </p:nvCxnSpPr>
        <p:spPr>
          <a:xfrm>
            <a:off x="8950199" y="3210614"/>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5CF273FA-851C-5F48-99E0-9D28E5282A4C}"/>
              </a:ext>
            </a:extLst>
          </p:cNvPr>
          <p:cNvCxnSpPr>
            <a:cxnSpLocks/>
          </p:cNvCxnSpPr>
          <p:nvPr/>
        </p:nvCxnSpPr>
        <p:spPr>
          <a:xfrm>
            <a:off x="11317169" y="3174424"/>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EC10E8DD-C607-F541-B6E7-5C4A74AB2361}"/>
              </a:ext>
            </a:extLst>
          </p:cNvPr>
          <p:cNvCxnSpPr>
            <a:cxnSpLocks/>
          </p:cNvCxnSpPr>
          <p:nvPr/>
        </p:nvCxnSpPr>
        <p:spPr>
          <a:xfrm flipH="1" flipV="1">
            <a:off x="9918151" y="3210614"/>
            <a:ext cx="1399019" cy="77568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4AF95B58-FE14-B547-A804-3C50E2532B76}"/>
              </a:ext>
            </a:extLst>
          </p:cNvPr>
          <p:cNvCxnSpPr>
            <a:cxnSpLocks/>
          </p:cNvCxnSpPr>
          <p:nvPr/>
        </p:nvCxnSpPr>
        <p:spPr>
          <a:xfrm>
            <a:off x="8912144" y="5256442"/>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16710350-D332-D149-89CB-F6DD51A7D7C9}"/>
              </a:ext>
            </a:extLst>
          </p:cNvPr>
          <p:cNvCxnSpPr>
            <a:cxnSpLocks/>
          </p:cNvCxnSpPr>
          <p:nvPr/>
        </p:nvCxnSpPr>
        <p:spPr>
          <a:xfrm>
            <a:off x="11040179" y="523665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5A4FFCEF-C264-C041-8585-3863BCF91907}"/>
              </a:ext>
            </a:extLst>
          </p:cNvPr>
          <p:cNvCxnSpPr>
            <a:cxnSpLocks/>
          </p:cNvCxnSpPr>
          <p:nvPr/>
        </p:nvCxnSpPr>
        <p:spPr>
          <a:xfrm flipH="1" flipV="1">
            <a:off x="8894719" y="5256441"/>
            <a:ext cx="1122029" cy="81187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20E71A62-C14C-7941-ACD6-54D8426BCAD2}"/>
              </a:ext>
            </a:extLst>
          </p:cNvPr>
          <p:cNvCxnSpPr>
            <a:cxnSpLocks/>
          </p:cNvCxnSpPr>
          <p:nvPr/>
        </p:nvCxnSpPr>
        <p:spPr>
          <a:xfrm flipH="1">
            <a:off x="10066046" y="5256441"/>
            <a:ext cx="1030452" cy="81187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72B10600-42B9-B044-B4FC-F8073F00DD0C}"/>
              </a:ext>
            </a:extLst>
          </p:cNvPr>
          <p:cNvSpPr txBox="1"/>
          <p:nvPr/>
        </p:nvSpPr>
        <p:spPr>
          <a:xfrm>
            <a:off x="4582437" y="220717"/>
            <a:ext cx="3163043"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Combinaciones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9943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8E27F-C4B9-B348-97C7-048F5690ED41}"/>
              </a:ext>
            </a:extLst>
          </p:cNvPr>
          <p:cNvPicPr>
            <a:picLocks noChangeAspect="1"/>
          </p:cNvPicPr>
          <p:nvPr/>
        </p:nvPicPr>
        <p:blipFill rotWithShape="1">
          <a:blip r:embed="rId2"/>
          <a:srcRect l="26250" t="35652" r="40326" b="16812"/>
          <a:stretch/>
        </p:blipFill>
        <p:spPr>
          <a:xfrm>
            <a:off x="477079" y="218661"/>
            <a:ext cx="8025846" cy="6420678"/>
          </a:xfrm>
          <a:prstGeom prst="rect">
            <a:avLst/>
          </a:prstGeom>
        </p:spPr>
      </p:pic>
      <p:sp>
        <p:nvSpPr>
          <p:cNvPr id="3" name="Rectangle 2">
            <a:extLst>
              <a:ext uri="{FF2B5EF4-FFF2-40B4-BE49-F238E27FC236}">
                <a16:creationId xmlns:a16="http://schemas.microsoft.com/office/drawing/2014/main" id="{FCA0A815-5C15-1444-B6B9-46D55703E383}"/>
              </a:ext>
            </a:extLst>
          </p:cNvPr>
          <p:cNvSpPr/>
          <p:nvPr/>
        </p:nvSpPr>
        <p:spPr>
          <a:xfrm>
            <a:off x="8502925" y="979508"/>
            <a:ext cx="3366052" cy="1477328"/>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10</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Número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10</a:t>
            </a:r>
            <a:endParaRPr lang="en-US"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65019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14C52-B724-B542-B934-49DB609C86D5}"/>
              </a:ext>
            </a:extLst>
          </p:cNvPr>
          <p:cNvPicPr>
            <a:picLocks noChangeAspect="1"/>
          </p:cNvPicPr>
          <p:nvPr/>
        </p:nvPicPr>
        <p:blipFill rotWithShape="1">
          <a:blip r:embed="rId2"/>
          <a:srcRect l="26086" t="35073" r="40327" b="18261"/>
          <a:stretch/>
        </p:blipFill>
        <p:spPr>
          <a:xfrm>
            <a:off x="516834" y="508246"/>
            <a:ext cx="7474226" cy="5841508"/>
          </a:xfrm>
          <a:prstGeom prst="rect">
            <a:avLst/>
          </a:prstGeom>
        </p:spPr>
      </p:pic>
      <p:sp>
        <p:nvSpPr>
          <p:cNvPr id="3" name="Rectangle 2">
            <a:extLst>
              <a:ext uri="{FF2B5EF4-FFF2-40B4-BE49-F238E27FC236}">
                <a16:creationId xmlns:a16="http://schemas.microsoft.com/office/drawing/2014/main" id="{B6C08864-C24E-0D4F-8765-8C2A4E0079CC}"/>
              </a:ext>
            </a:extLst>
          </p:cNvPr>
          <p:cNvSpPr/>
          <p:nvPr/>
        </p:nvSpPr>
        <p:spPr>
          <a:xfrm>
            <a:off x="7991060" y="1039144"/>
            <a:ext cx="3048000" cy="1477328"/>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1000</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25</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Numero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50</a:t>
            </a:r>
            <a:endParaRPr lang="en-US"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311268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D1E89-9254-004D-B772-8BBF7A62214A}"/>
              </a:ext>
            </a:extLst>
          </p:cNvPr>
          <p:cNvPicPr>
            <a:picLocks noChangeAspect="1"/>
          </p:cNvPicPr>
          <p:nvPr/>
        </p:nvPicPr>
        <p:blipFill rotWithShape="1">
          <a:blip r:embed="rId2"/>
          <a:srcRect l="26413" t="35362" r="39348" b="18261"/>
          <a:stretch/>
        </p:blipFill>
        <p:spPr>
          <a:xfrm>
            <a:off x="556590" y="337931"/>
            <a:ext cx="7709659" cy="5874026"/>
          </a:xfrm>
          <a:prstGeom prst="rect">
            <a:avLst/>
          </a:prstGeom>
        </p:spPr>
      </p:pic>
      <p:sp>
        <p:nvSpPr>
          <p:cNvPr id="3" name="Rectangle 2">
            <a:extLst>
              <a:ext uri="{FF2B5EF4-FFF2-40B4-BE49-F238E27FC236}">
                <a16:creationId xmlns:a16="http://schemas.microsoft.com/office/drawing/2014/main" id="{FA54848B-9E75-F548-8CEB-300761F1C5BE}"/>
              </a:ext>
            </a:extLst>
          </p:cNvPr>
          <p:cNvSpPr/>
          <p:nvPr/>
        </p:nvSpPr>
        <p:spPr>
          <a:xfrm>
            <a:off x="8421758" y="980806"/>
            <a:ext cx="3213652" cy="2031325"/>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1000 </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200</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Número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300</a:t>
            </a:r>
          </a:p>
          <a:p>
            <a:br>
              <a:rPr lang="en-US" dirty="0"/>
            </a:br>
            <a:endParaRPr lang="en-US" dirty="0"/>
          </a:p>
        </p:txBody>
      </p:sp>
    </p:spTree>
    <p:extLst>
      <p:ext uri="{BB962C8B-B14F-4D97-AF65-F5344CB8AC3E}">
        <p14:creationId xmlns:p14="http://schemas.microsoft.com/office/powerpoint/2010/main" val="196959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B8D4-2A90-D146-90C4-2683E73B46F7}"/>
              </a:ext>
            </a:extLst>
          </p:cNvPr>
          <p:cNvSpPr>
            <a:spLocks noGrp="1"/>
          </p:cNvSpPr>
          <p:nvPr>
            <p:ph type="title"/>
          </p:nvPr>
        </p:nvSpPr>
        <p:spPr>
          <a:xfrm>
            <a:off x="3350888" y="190690"/>
            <a:ext cx="5490224" cy="1689390"/>
          </a:xfrm>
        </p:spPr>
        <p:txBody>
          <a:bodyPr/>
          <a:lstStyle/>
          <a:p>
            <a:r>
              <a:rPr lang="en-US" dirty="0" err="1">
                <a:solidFill>
                  <a:schemeClr val="tx1"/>
                </a:solidFill>
              </a:rPr>
              <a:t>Resultados</a:t>
            </a:r>
            <a:endParaRPr lang="en-US" dirty="0">
              <a:solidFill>
                <a:schemeClr val="tx1"/>
              </a:solidFill>
            </a:endParaRPr>
          </a:p>
        </p:txBody>
      </p:sp>
      <p:sp>
        <p:nvSpPr>
          <p:cNvPr id="3" name="Text Placeholder 2">
            <a:extLst>
              <a:ext uri="{FF2B5EF4-FFF2-40B4-BE49-F238E27FC236}">
                <a16:creationId xmlns:a16="http://schemas.microsoft.com/office/drawing/2014/main" id="{7364D3AD-B4F6-B14C-92E2-70ADF0E6A420}"/>
              </a:ext>
            </a:extLst>
          </p:cNvPr>
          <p:cNvSpPr>
            <a:spLocks noGrp="1"/>
          </p:cNvSpPr>
          <p:nvPr>
            <p:ph type="body" idx="1"/>
          </p:nvPr>
        </p:nvSpPr>
        <p:spPr>
          <a:xfrm>
            <a:off x="3248260" y="2061294"/>
            <a:ext cx="5695476" cy="1548920"/>
          </a:xfrm>
        </p:spPr>
        <p:txBody>
          <a:bodyPr>
            <a:normAutofit/>
          </a:bodyPr>
          <a:lstStyle/>
          <a:p>
            <a:r>
              <a:rPr lang="en-US" sz="2000" dirty="0">
                <a:solidFill>
                  <a:schemeClr val="bg1"/>
                </a:solidFill>
              </a:rPr>
              <a:t>Con </a:t>
            </a:r>
            <a:r>
              <a:rPr lang="en-US" sz="2000" dirty="0" err="1">
                <a:solidFill>
                  <a:schemeClr val="bg1"/>
                </a:solidFill>
              </a:rPr>
              <a:t>los</a:t>
            </a:r>
            <a:r>
              <a:rPr lang="en-US" sz="2000" dirty="0">
                <a:solidFill>
                  <a:schemeClr val="bg1"/>
                </a:solidFill>
              </a:rPr>
              <a:t> </a:t>
            </a:r>
            <a:r>
              <a:rPr lang="en-US" sz="2000" dirty="0" err="1">
                <a:solidFill>
                  <a:schemeClr val="bg1"/>
                </a:solidFill>
              </a:rPr>
              <a:t>datos</a:t>
            </a:r>
            <a:r>
              <a:rPr lang="en-US" sz="2000" dirty="0">
                <a:solidFill>
                  <a:schemeClr val="bg1"/>
                </a:solidFill>
              </a:rPr>
              <a:t> </a:t>
            </a:r>
            <a:r>
              <a:rPr lang="en-US" sz="2000" dirty="0" err="1">
                <a:solidFill>
                  <a:schemeClr val="bg1"/>
                </a:solidFill>
              </a:rPr>
              <a:t>obtenidos</a:t>
            </a:r>
            <a:r>
              <a:rPr lang="en-US" sz="2000" dirty="0">
                <a:solidFill>
                  <a:schemeClr val="bg1"/>
                </a:solidFill>
              </a:rPr>
              <a:t> se </a:t>
            </a:r>
            <a:r>
              <a:rPr lang="en-US" sz="2000" dirty="0" err="1">
                <a:solidFill>
                  <a:schemeClr val="bg1"/>
                </a:solidFill>
              </a:rPr>
              <a:t>puede</a:t>
            </a:r>
            <a:r>
              <a:rPr lang="en-US" sz="2000" dirty="0">
                <a:solidFill>
                  <a:schemeClr val="bg1"/>
                </a:solidFill>
              </a:rPr>
              <a:t> </a:t>
            </a:r>
            <a:r>
              <a:rPr lang="en-US" sz="2000" dirty="0" err="1">
                <a:solidFill>
                  <a:schemeClr val="bg1"/>
                </a:solidFill>
              </a:rPr>
              <a:t>concluir</a:t>
            </a:r>
            <a:r>
              <a:rPr lang="en-US" sz="2000" dirty="0">
                <a:solidFill>
                  <a:schemeClr val="bg1"/>
                </a:solidFill>
              </a:rPr>
              <a:t> que </a:t>
            </a:r>
            <a:r>
              <a:rPr lang="en-US" sz="2000" dirty="0" err="1">
                <a:solidFill>
                  <a:schemeClr val="bg1"/>
                </a:solidFill>
              </a:rPr>
              <a:t>jugando</a:t>
            </a:r>
            <a:r>
              <a:rPr lang="en-US" sz="2000" dirty="0">
                <a:solidFill>
                  <a:schemeClr val="bg1"/>
                </a:solidFill>
              </a:rPr>
              <a:t> 100 </a:t>
            </a:r>
            <a:r>
              <a:rPr lang="en-US" sz="2000" dirty="0" err="1">
                <a:solidFill>
                  <a:schemeClr val="bg1"/>
                </a:solidFill>
              </a:rPr>
              <a:t>veces</a:t>
            </a:r>
            <a:r>
              <a:rPr lang="en-US" sz="2000" dirty="0">
                <a:solidFill>
                  <a:schemeClr val="bg1"/>
                </a:solidFill>
              </a:rPr>
              <a:t>, temenos el 80% de </a:t>
            </a:r>
            <a:r>
              <a:rPr lang="en-US" sz="2000" dirty="0" err="1">
                <a:solidFill>
                  <a:schemeClr val="bg1"/>
                </a:solidFill>
              </a:rPr>
              <a:t>porbabilidad</a:t>
            </a:r>
            <a:r>
              <a:rPr lang="en-US" sz="2000" dirty="0">
                <a:solidFill>
                  <a:schemeClr val="bg1"/>
                </a:solidFill>
              </a:rPr>
              <a:t> de </a:t>
            </a:r>
            <a:r>
              <a:rPr lang="en-US" sz="2000" dirty="0" err="1">
                <a:solidFill>
                  <a:schemeClr val="bg1"/>
                </a:solidFill>
              </a:rPr>
              <a:t>perder</a:t>
            </a:r>
            <a:r>
              <a:rPr lang="en-US" sz="2000" dirty="0">
                <a:solidFill>
                  <a:schemeClr val="bg1"/>
                </a:solidFill>
              </a:rPr>
              <a:t> contra un 20% de </a:t>
            </a:r>
            <a:r>
              <a:rPr lang="en-US" sz="2000" dirty="0" err="1">
                <a:solidFill>
                  <a:schemeClr val="bg1"/>
                </a:solidFill>
              </a:rPr>
              <a:t>ganar</a:t>
            </a:r>
            <a:r>
              <a:rPr lang="en-US" sz="2000" dirty="0">
                <a:solidFill>
                  <a:schemeClr val="bg1"/>
                </a:solidFill>
              </a:rPr>
              <a:t>.</a:t>
            </a:r>
          </a:p>
          <a:p>
            <a:endParaRPr lang="en-US" dirty="0">
              <a:solidFill>
                <a:schemeClr val="bg1"/>
              </a:solidFill>
            </a:endParaRPr>
          </a:p>
        </p:txBody>
      </p:sp>
      <p:sp>
        <p:nvSpPr>
          <p:cNvPr id="5" name="Text Placeholder 2">
            <a:extLst>
              <a:ext uri="{FF2B5EF4-FFF2-40B4-BE49-F238E27FC236}">
                <a16:creationId xmlns:a16="http://schemas.microsoft.com/office/drawing/2014/main" id="{57D21E31-2405-DF45-AD39-A56C122FD92E}"/>
              </a:ext>
            </a:extLst>
          </p:cNvPr>
          <p:cNvSpPr txBox="1">
            <a:spLocks/>
          </p:cNvSpPr>
          <p:nvPr/>
        </p:nvSpPr>
        <p:spPr>
          <a:xfrm>
            <a:off x="3350887" y="3610214"/>
            <a:ext cx="5490223" cy="1383770"/>
          </a:xfrm>
          <a:prstGeom prst="rect">
            <a:avLst/>
          </a:prstGeom>
        </p:spPr>
        <p:txBody>
          <a:bodyPr vert="horz" lIns="91440" tIns="0" rIns="91440" bIns="45720" rtlCol="0">
            <a:normAutofit fontScale="85000" lnSpcReduction="10000"/>
          </a:bodyPr>
          <a:lstStyle>
            <a:lvl1pPr marL="0" indent="0" algn="ctr"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rgbClr val="FFFEFF"/>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9pPr>
          </a:lstStyle>
          <a:p>
            <a:r>
              <a:rPr lang="en-US" sz="2400" dirty="0">
                <a:solidFill>
                  <a:schemeClr val="bg1"/>
                </a:solidFill>
              </a:rPr>
              <a:t>Al similar el </a:t>
            </a:r>
            <a:r>
              <a:rPr lang="en-US" sz="2400" dirty="0" err="1">
                <a:solidFill>
                  <a:schemeClr val="bg1"/>
                </a:solidFill>
              </a:rPr>
              <a:t>algoritmo</a:t>
            </a:r>
            <a:r>
              <a:rPr lang="en-US" sz="2400" dirty="0">
                <a:solidFill>
                  <a:schemeClr val="bg1"/>
                </a:solidFill>
              </a:rPr>
              <a:t> 10,000 </a:t>
            </a:r>
            <a:r>
              <a:rPr lang="en-US" sz="2400" dirty="0" err="1">
                <a:solidFill>
                  <a:schemeClr val="bg1"/>
                </a:solidFill>
              </a:rPr>
              <a:t>veces</a:t>
            </a:r>
            <a:r>
              <a:rPr lang="en-US" sz="2400" dirty="0">
                <a:solidFill>
                  <a:schemeClr val="bg1"/>
                </a:solidFill>
              </a:rPr>
              <a:t> </a:t>
            </a:r>
            <a:r>
              <a:rPr lang="en-US" sz="2400" dirty="0" err="1">
                <a:solidFill>
                  <a:schemeClr val="bg1"/>
                </a:solidFill>
              </a:rPr>
              <a:t>pudimos</a:t>
            </a:r>
            <a:r>
              <a:rPr lang="en-US" sz="2400" dirty="0">
                <a:solidFill>
                  <a:schemeClr val="bg1"/>
                </a:solidFill>
              </a:rPr>
              <a:t> observer que temenos </a:t>
            </a:r>
            <a:r>
              <a:rPr lang="en-US" sz="2400" dirty="0" err="1">
                <a:solidFill>
                  <a:schemeClr val="bg1"/>
                </a:solidFill>
              </a:rPr>
              <a:t>menos</a:t>
            </a:r>
            <a:r>
              <a:rPr lang="en-US" sz="2400" dirty="0">
                <a:solidFill>
                  <a:schemeClr val="bg1"/>
                </a:solidFill>
              </a:rPr>
              <a:t> de un 15% de </a:t>
            </a:r>
            <a:r>
              <a:rPr lang="en-US" sz="2400" dirty="0" err="1">
                <a:solidFill>
                  <a:schemeClr val="bg1"/>
                </a:solidFill>
              </a:rPr>
              <a:t>probabilidad</a:t>
            </a:r>
            <a:r>
              <a:rPr lang="en-US" sz="2400" dirty="0">
                <a:solidFill>
                  <a:schemeClr val="bg1"/>
                </a:solidFill>
              </a:rPr>
              <a:t> de </a:t>
            </a:r>
            <a:r>
              <a:rPr lang="en-US" sz="2400" dirty="0" err="1">
                <a:solidFill>
                  <a:schemeClr val="bg1"/>
                </a:solidFill>
              </a:rPr>
              <a:t>ganarle</a:t>
            </a:r>
            <a:r>
              <a:rPr lang="en-US" sz="2400" dirty="0">
                <a:solidFill>
                  <a:schemeClr val="bg1"/>
                </a:solidFill>
              </a:rPr>
              <a:t> a la </a:t>
            </a:r>
            <a:r>
              <a:rPr lang="en-US" sz="2400" dirty="0" err="1">
                <a:solidFill>
                  <a:schemeClr val="bg1"/>
                </a:solidFill>
              </a:rPr>
              <a:t>máquina</a:t>
            </a:r>
            <a:endParaRPr lang="en-US" sz="2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36902126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21</TotalTime>
  <Words>211</Words>
  <Application>Microsoft Macintosh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 Light</vt:lpstr>
      <vt:lpstr>Courier New</vt:lpstr>
      <vt:lpstr>Rockwell</vt:lpstr>
      <vt:lpstr>Wingdings</vt:lpstr>
      <vt:lpstr>Atlas</vt:lpstr>
      <vt:lpstr>PROYECTO MODULO 2</vt:lpstr>
      <vt:lpstr>PowerPoint Presentation</vt:lpstr>
      <vt:lpstr>PowerPoint Presentation</vt:lpstr>
      <vt:lpstr>Introducción</vt:lpstr>
      <vt:lpstr>PowerPoint Presentation</vt:lpstr>
      <vt:lpstr>PowerPoint Presentation</vt:lpstr>
      <vt:lpstr>PowerPoint Presentation</vt:lpstr>
      <vt:lpstr>PowerPoint Presentation</vt:lpstr>
      <vt:lpstr>Resultados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MODULO 2</dc:title>
  <dc:creator>erickdavidmendozag@gmail.com</dc:creator>
  <cp:lastModifiedBy>erickdavidmendozag@gmail.com</cp:lastModifiedBy>
  <cp:revision>5</cp:revision>
  <dcterms:created xsi:type="dcterms:W3CDTF">2019-11-15T17:50:52Z</dcterms:created>
  <dcterms:modified xsi:type="dcterms:W3CDTF">2019-11-15T18:15:11Z</dcterms:modified>
</cp:coreProperties>
</file>